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72" r:id="rId6"/>
    <p:sldId id="289" r:id="rId7"/>
    <p:sldId id="290" r:id="rId8"/>
    <p:sldId id="291" r:id="rId9"/>
    <p:sldId id="292" r:id="rId10"/>
    <p:sldId id="293" r:id="rId11"/>
    <p:sldId id="314" r:id="rId12"/>
    <p:sldId id="296" r:id="rId13"/>
    <p:sldId id="307" r:id="rId14"/>
    <p:sldId id="297" r:id="rId15"/>
    <p:sldId id="315" r:id="rId16"/>
    <p:sldId id="303" r:id="rId17"/>
    <p:sldId id="316" r:id="rId18"/>
    <p:sldId id="310" r:id="rId19"/>
    <p:sldId id="312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  <p:cmAuthor id="2" name="Лебедев Сергей Аркадьевич" initials="ЛСА" lastIdx="4" clrIdx="1">
    <p:extLst>
      <p:ext uri="{19B8F6BF-5375-455C-9EA6-DF929625EA0E}">
        <p15:presenceInfo xmlns:p15="http://schemas.microsoft.com/office/powerpoint/2012/main" userId="S-1-5-21-3674890872-1406439013-3720264777-488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 autoAdjust="0"/>
    <p:restoredTop sz="94712"/>
  </p:normalViewPr>
  <p:slideViewPr>
    <p:cSldViewPr snapToGrid="0" snapToObjects="1">
      <p:cViewPr>
        <p:scale>
          <a:sx n="112" d="100"/>
          <a:sy n="112" d="100"/>
        </p:scale>
        <p:origin x="696" y="35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4/23/24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4/23/24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MIDI" TargetMode="External"/><Relationship Id="rId2" Type="http://schemas.openxmlformats.org/officeDocument/2006/relationships/hyperlink" Target="https://apps.apple.com/us/app/suggester-chords-and-scales/id504740787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u.wikipedia.org/wiki/&#1043;&#1077;&#1085;&#1077;&#1090;&#1080;&#1095;&#1077;&#1089;&#1082;&#1080;&#1081;_&#1072;&#1083;&#1075;&#1086;&#1088;&#1080;&#1090;&#1084;" TargetMode="External"/><Relationship Id="rId5" Type="http://schemas.openxmlformats.org/officeDocument/2006/relationships/hyperlink" Target="https://dl.acm.org/doi/abs/10.1145/3108242" TargetMode="External"/><Relationship Id="rId4" Type="http://schemas.openxmlformats.org/officeDocument/2006/relationships/hyperlink" Target="https://www.researchgate.net/figure/Frequency-of-occurrence-of-melodic-intervals-in-notated-sources-for-folk-and-popular_fig6_21564654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Клиент-серверное мобильное приложение для синтеза аранжировок музыкальных произведений</a:t>
            </a:r>
            <a:br>
              <a:rPr lang="ru-RU" sz="2400" dirty="0"/>
            </a:br>
            <a:r>
              <a:rPr lang="en-US" sz="2400" dirty="0"/>
              <a:t>Client-Server Mobile Application for Synthesizing Arrangements for Musical Compositions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br>
              <a:rPr lang="ru-RU" sz="1400" dirty="0"/>
            </a:br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  <a:p>
            <a:pPr algn="r"/>
            <a:r>
              <a:rPr lang="en-US" sz="1400" dirty="0"/>
              <a:t>&gt;</a:t>
            </a:r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89548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БПИ207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Мельник Всеволод Константинович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д.т.н</a:t>
                      </a: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, профессор </a:t>
                      </a: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Александров Дмитрий Владимирович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Алгоритмы генерации вариаций мелодии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3558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EF3CCF-F5A3-F004-13F5-C3981526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2715776"/>
            <a:ext cx="5970332" cy="304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C32DB0-DC51-A502-1E0F-100C664C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2346818"/>
            <a:ext cx="1548658" cy="36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Языки программирования</a:t>
            </a:r>
            <a:r>
              <a:rPr lang="en-US" sz="1600" dirty="0"/>
              <a:t>: Swift, Python</a:t>
            </a:r>
          </a:p>
          <a:p>
            <a:r>
              <a:rPr lang="ru-RU" sz="1600" dirty="0"/>
              <a:t>Среды разработки: </a:t>
            </a:r>
            <a:r>
              <a:rPr lang="en-US" sz="1600" dirty="0" err="1"/>
              <a:t>Xcode</a:t>
            </a:r>
            <a:r>
              <a:rPr lang="en-US" sz="1600" dirty="0"/>
              <a:t>, </a:t>
            </a:r>
            <a:r>
              <a:rPr lang="en-US" sz="1600" dirty="0" err="1"/>
              <a:t>VisualStudio</a:t>
            </a:r>
            <a:r>
              <a:rPr lang="en-US" sz="1600" dirty="0"/>
              <a:t> Code</a:t>
            </a:r>
            <a:endParaRPr lang="ru-RU" sz="1600" dirty="0"/>
          </a:p>
          <a:p>
            <a:r>
              <a:rPr lang="ru-RU" sz="1600" dirty="0" err="1"/>
              <a:t>Фреймворки</a:t>
            </a:r>
            <a:r>
              <a:rPr lang="ru-RU" sz="1600" dirty="0"/>
              <a:t>: </a:t>
            </a:r>
            <a:r>
              <a:rPr lang="en" sz="1600" dirty="0" err="1"/>
              <a:t>UIKit</a:t>
            </a:r>
            <a:r>
              <a:rPr lang="en-US" sz="1600" dirty="0"/>
              <a:t>, </a:t>
            </a:r>
            <a:r>
              <a:rPr lang="en" sz="1600" dirty="0" err="1"/>
              <a:t>SwiftUI</a:t>
            </a:r>
            <a:r>
              <a:rPr lang="en" sz="1600" dirty="0"/>
              <a:t>, </a:t>
            </a:r>
            <a:r>
              <a:rPr lang="en" sz="1600" dirty="0" err="1"/>
              <a:t>AudioKit</a:t>
            </a:r>
            <a:r>
              <a:rPr lang="en" sz="1600" dirty="0"/>
              <a:t>,</a:t>
            </a:r>
            <a:r>
              <a:rPr lang="ru-RU" sz="1600" dirty="0"/>
              <a:t> </a:t>
            </a:r>
            <a:r>
              <a:rPr lang="en-US" sz="1600" dirty="0" err="1"/>
              <a:t>PianoRoll</a:t>
            </a:r>
            <a:r>
              <a:rPr lang="en-US" sz="1600" dirty="0"/>
              <a:t>, </a:t>
            </a:r>
            <a:r>
              <a:rPr lang="en" sz="1600" dirty="0"/>
              <a:t>Flask, Music21</a:t>
            </a:r>
          </a:p>
          <a:p>
            <a:r>
              <a:rPr lang="ru-RU" sz="1600" dirty="0"/>
              <a:t>Развёртывание сервера: </a:t>
            </a:r>
            <a:r>
              <a:rPr lang="en" sz="1600" dirty="0"/>
              <a:t>Docker </a:t>
            </a:r>
          </a:p>
          <a:p>
            <a:r>
              <a:rPr lang="ru-RU" sz="1600" dirty="0"/>
              <a:t>Контроль версий: </a:t>
            </a:r>
            <a:r>
              <a:rPr lang="en-US" sz="1600" dirty="0"/>
              <a:t>Git</a:t>
            </a:r>
            <a:endParaRPr lang="en" sz="1600" dirty="0"/>
          </a:p>
          <a:p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98694-E71D-F565-19E5-51C6A1DA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4867">
            <a:off x="6974312" y="2075399"/>
            <a:ext cx="971934" cy="9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861E1D-DC9B-6375-202B-E033810F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0033">
            <a:off x="9089100" y="2021086"/>
            <a:ext cx="2046282" cy="6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— Википедия">
            <a:extLst>
              <a:ext uri="{FF2B5EF4-FFF2-40B4-BE49-F238E27FC236}">
                <a16:creationId xmlns:a16="http://schemas.microsoft.com/office/drawing/2014/main" id="{8073603D-1AD0-7B6B-74F5-D8E371A6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9974">
            <a:off x="7722641" y="3502753"/>
            <a:ext cx="785190" cy="7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4C0DD1-35E4-1BEA-BCB6-1059AE7A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822">
            <a:off x="9246037" y="3264368"/>
            <a:ext cx="2272390" cy="6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dioKit | LinkedIn">
            <a:extLst>
              <a:ext uri="{FF2B5EF4-FFF2-40B4-BE49-F238E27FC236}">
                <a16:creationId xmlns:a16="http://schemas.microsoft.com/office/drawing/2014/main" id="{EC330A45-9E5B-880F-FA6B-7C304993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2367">
            <a:off x="6061268" y="3797539"/>
            <a:ext cx="985651" cy="9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8E8110-B309-E211-4025-A0C2BA6B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242">
            <a:off x="6269462" y="5395017"/>
            <a:ext cx="1492476" cy="5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cker Logo PNG vector in SVG, PDF, AI, CDR format">
            <a:extLst>
              <a:ext uri="{FF2B5EF4-FFF2-40B4-BE49-F238E27FC236}">
                <a16:creationId xmlns:a16="http://schemas.microsoft.com/office/drawing/2014/main" id="{989B82A1-E27D-A8BF-740A-DE59843F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1126">
            <a:off x="10112241" y="4372741"/>
            <a:ext cx="1362088" cy="10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565478A-31B9-CF85-EF11-D9ABBBA6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729">
            <a:off x="8082352" y="4810246"/>
            <a:ext cx="1581550" cy="6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Архитектура приложения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B00B7F-A11F-1BEB-AEF6-32D21EDF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34" y="2715776"/>
            <a:ext cx="9303331" cy="17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5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162F334-1DAD-BA5C-8999-4A3DB266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1647386"/>
            <a:ext cx="8168374" cy="432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46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557803-DFB9-CE4D-5587-9419D685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8" y="1668780"/>
            <a:ext cx="7256917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0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Основные результаты работы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03811C-1B87-5CF7-0AA9-70EFED7F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75" y="1626577"/>
            <a:ext cx="4107784" cy="34436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6CFD49-23D6-B532-8938-434BCE4B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7" y="2419032"/>
            <a:ext cx="4596589" cy="38534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DF9772-735D-32A4-617D-7C493362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86" y="2026897"/>
            <a:ext cx="5532120" cy="46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Практическая значимость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18623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05A987F-37EE-7D19-778A-7DA4C1EDE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403423" cy="3393234"/>
          </a:xfrm>
        </p:spPr>
        <p:txBody>
          <a:bodyPr>
            <a:normAutofit/>
          </a:bodyPr>
          <a:lstStyle/>
          <a:p>
            <a:r>
              <a:rPr lang="ru-RU" sz="1400" dirty="0"/>
              <a:t>Предложенная программа может упростить написание музыкальных композиций путём ускорения перебора возможных вариантов развития мелодии, или послужить источником вдохновения как для начинающих, так и для профессиональных композиторов и аранжировщиков. </a:t>
            </a:r>
          </a:p>
        </p:txBody>
      </p:sp>
    </p:spTree>
    <p:extLst>
      <p:ext uri="{BB962C8B-B14F-4D97-AF65-F5344CB8AC3E}">
        <p14:creationId xmlns:p14="http://schemas.microsoft.com/office/powerpoint/2010/main" val="307150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Пути дальнейшего развития Вашей работы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03684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83F4BE75-F557-BF7E-A390-78D8AFABB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403423" cy="3393234"/>
          </a:xfrm>
        </p:spPr>
        <p:txBody>
          <a:bodyPr>
            <a:normAutofit/>
          </a:bodyPr>
          <a:lstStyle/>
          <a:p>
            <a:r>
              <a:rPr lang="ru-RU" sz="1400" b="1" dirty="0"/>
              <a:t>Генерация структуры композиции</a:t>
            </a:r>
            <a:r>
              <a:rPr lang="en-US" sz="1400" dirty="0"/>
              <a:t> –</a:t>
            </a:r>
            <a:r>
              <a:rPr lang="ru-RU" sz="1400" dirty="0"/>
              <a:t> применение полученных алгоритмов для генерации куплетов, припевов, интерлюдий и т.д. в соответствии с выбранным стилем.</a:t>
            </a:r>
          </a:p>
          <a:p>
            <a:r>
              <a:rPr lang="ru-RU" sz="1400" b="1" dirty="0"/>
              <a:t>Добавление стилей генерации </a:t>
            </a:r>
            <a:r>
              <a:rPr lang="en-US" sz="1400" dirty="0"/>
              <a:t>–</a:t>
            </a:r>
            <a:r>
              <a:rPr lang="ru-RU" sz="1400" dirty="0"/>
              <a:t> изменение правил генерации и статистических моделей для различных стилей музыки</a:t>
            </a:r>
            <a:endParaRPr lang="en-US" sz="1400" dirty="0"/>
          </a:p>
          <a:p>
            <a:r>
              <a:rPr lang="ru-RU" sz="1400" b="1" dirty="0"/>
              <a:t>Поиск и использование паттернов при генерации </a:t>
            </a:r>
            <a:r>
              <a:rPr lang="en-US" sz="1400" dirty="0"/>
              <a:t>–</a:t>
            </a:r>
            <a:r>
              <a:rPr lang="ru-RU" sz="1400" dirty="0"/>
              <a:t> поиск прямо или косвенно повторяющихся частей и использование их при генерации новых мелодий</a:t>
            </a:r>
          </a:p>
        </p:txBody>
      </p:sp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91690"/>
            <a:ext cx="10935543" cy="4071365"/>
          </a:xfrm>
        </p:spPr>
        <p:txBody>
          <a:bodyPr>
            <a:no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ru-RU" sz="1100" dirty="0"/>
              <a:t>1)</a:t>
            </a:r>
            <a:r>
              <a:rPr lang="en-US" sz="1100" dirty="0"/>
              <a:t>RESTful API</a:t>
            </a:r>
            <a:r>
              <a:rPr lang="ru-RU" sz="1100" dirty="0"/>
              <a:t> /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aws</a:t>
            </a:r>
            <a:r>
              <a:rPr lang="ru-RU" sz="1100" dirty="0"/>
              <a:t>.</a:t>
            </a:r>
            <a:r>
              <a:rPr lang="en-US" sz="1100" dirty="0"/>
              <a:t>amazon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ru</a:t>
            </a:r>
            <a:r>
              <a:rPr lang="ru-RU" sz="1100" dirty="0"/>
              <a:t>/</a:t>
            </a:r>
            <a:r>
              <a:rPr lang="en-US" sz="1100" dirty="0"/>
              <a:t>what</a:t>
            </a:r>
            <a:r>
              <a:rPr lang="ru-RU" sz="1100" dirty="0"/>
              <a:t>-</a:t>
            </a:r>
            <a:r>
              <a:rPr lang="en-US" sz="1100" dirty="0"/>
              <a:t>is</a:t>
            </a:r>
            <a:r>
              <a:rPr lang="ru-RU" sz="1100" dirty="0"/>
              <a:t>/</a:t>
            </a:r>
            <a:r>
              <a:rPr lang="en-US" sz="1100" dirty="0"/>
              <a:t>restful</a:t>
            </a:r>
            <a:r>
              <a:rPr lang="ru-RU" sz="1100" dirty="0"/>
              <a:t>-</a:t>
            </a:r>
            <a:r>
              <a:rPr lang="en-US" sz="1100" dirty="0" err="1"/>
              <a:t>api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Swagger UI</a:t>
            </a:r>
            <a:r>
              <a:rPr lang="ru-RU" sz="1100" dirty="0"/>
              <a:t> /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swagger</a:t>
            </a:r>
            <a:r>
              <a:rPr lang="ru-RU" sz="1100" dirty="0"/>
              <a:t>.</a:t>
            </a:r>
            <a:r>
              <a:rPr lang="en-US" sz="1100" dirty="0"/>
              <a:t>io</a:t>
            </a:r>
            <a:r>
              <a:rPr lang="ru-RU" sz="1100" dirty="0"/>
              <a:t>/</a:t>
            </a:r>
            <a:r>
              <a:rPr lang="en-US" sz="1100" dirty="0"/>
              <a:t>tools</a:t>
            </a:r>
            <a:r>
              <a:rPr lang="ru-RU" sz="1100" dirty="0"/>
              <a:t>/</a:t>
            </a:r>
            <a:r>
              <a:rPr lang="en-US" sz="1100" dirty="0"/>
              <a:t>swagger</a:t>
            </a:r>
            <a:r>
              <a:rPr lang="ru-RU" sz="1100" dirty="0"/>
              <a:t>-</a:t>
            </a:r>
            <a:r>
              <a:rPr lang="en-US" sz="1100" dirty="0" err="1"/>
              <a:t>ui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 err="1"/>
              <a:t>AutoChords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autochords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Suggester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suggester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chords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504740787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Cthulhu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xferrecords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/>
              <a:t>products</a:t>
            </a:r>
            <a:r>
              <a:rPr lang="ru-RU" sz="1100" dirty="0"/>
              <a:t>/</a:t>
            </a:r>
            <a:r>
              <a:rPr lang="en-US" sz="1100" dirty="0" err="1"/>
              <a:t>cthulhu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AIVA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www</a:t>
            </a:r>
            <a:r>
              <a:rPr lang="ru-RU" sz="1100" dirty="0"/>
              <a:t>.</a:t>
            </a:r>
            <a:r>
              <a:rPr lang="en-US" sz="1100" dirty="0" err="1"/>
              <a:t>aiva</a:t>
            </a:r>
            <a:r>
              <a:rPr lang="ru-RU" sz="1100" dirty="0"/>
              <a:t>.</a:t>
            </a:r>
            <a:r>
              <a:rPr lang="en-US" sz="1100" dirty="0"/>
              <a:t>ai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Amadeus Code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amadeuscode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en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ru-KZ" sz="1100" dirty="0"/>
              <a:t>Apple Developer Documentation / [Электронный ресурс]  // URL: https://developer.apple.com/documentation/ (дата обращения - 20 ноября 2023)</a:t>
            </a:r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Music Notation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github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/>
              <a:t>music</a:t>
            </a:r>
            <a:r>
              <a:rPr lang="ru-RU" sz="1100" dirty="0"/>
              <a:t>-</a:t>
            </a:r>
            <a:r>
              <a:rPr lang="en-US" sz="1100" dirty="0"/>
              <a:t>notation</a:t>
            </a:r>
            <a:r>
              <a:rPr lang="ru-RU" sz="1100" dirty="0"/>
              <a:t>-</a:t>
            </a:r>
            <a:r>
              <a:rPr lang="en-US" sz="1100" dirty="0"/>
              <a:t>swift</a:t>
            </a:r>
            <a:r>
              <a:rPr lang="ru-RU" sz="1100" dirty="0"/>
              <a:t>/</a:t>
            </a:r>
            <a:r>
              <a:rPr lang="en-US" sz="1100" dirty="0"/>
              <a:t>music</a:t>
            </a:r>
            <a:r>
              <a:rPr lang="ru-RU" sz="1100" dirty="0"/>
              <a:t>-</a:t>
            </a:r>
            <a:r>
              <a:rPr lang="en-US" sz="1100" dirty="0"/>
              <a:t>notation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Beethoven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github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vadymmarkov</a:t>
            </a:r>
            <a:r>
              <a:rPr lang="ru-RU" sz="1100" dirty="0"/>
              <a:t>/</a:t>
            </a:r>
            <a:r>
              <a:rPr lang="en-US" sz="1100" dirty="0"/>
              <a:t>Beethoven</a:t>
            </a:r>
            <a:r>
              <a:rPr lang="ru-RU" sz="1100" dirty="0"/>
              <a:t>/</a:t>
            </a:r>
            <a:r>
              <a:rPr lang="en-US" sz="1100" dirty="0"/>
              <a:t>tree</a:t>
            </a:r>
            <a:r>
              <a:rPr lang="ru-RU" sz="1100" dirty="0"/>
              <a:t>/</a:t>
            </a:r>
            <a:r>
              <a:rPr lang="en-US" sz="1100" dirty="0"/>
              <a:t>master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Python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docs</a:t>
            </a:r>
            <a:r>
              <a:rPr lang="ru-RU" sz="1100" dirty="0"/>
              <a:t>.</a:t>
            </a:r>
            <a:r>
              <a:rPr lang="en-US" sz="1100" dirty="0"/>
              <a:t>python</a:t>
            </a:r>
            <a:r>
              <a:rPr lang="ru-RU" sz="1100" dirty="0"/>
              <a:t>.</a:t>
            </a:r>
            <a:r>
              <a:rPr lang="en-US" sz="1100" dirty="0"/>
              <a:t>org</a:t>
            </a:r>
            <a:r>
              <a:rPr lang="ru-RU" sz="1100" dirty="0"/>
              <a:t>/3/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Flask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flask</a:t>
            </a:r>
            <a:r>
              <a:rPr lang="ru-RU" sz="1100" dirty="0"/>
              <a:t>.</a:t>
            </a:r>
            <a:r>
              <a:rPr lang="en-US" sz="1100" dirty="0" err="1"/>
              <a:t>palletsprojects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en</a:t>
            </a:r>
            <a:r>
              <a:rPr lang="ru-RU" sz="1100" dirty="0"/>
              <a:t>/3.0.</a:t>
            </a:r>
            <a:r>
              <a:rPr lang="en-US" sz="1100" dirty="0"/>
              <a:t>x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MIDI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David Huron , “Tone and Voice: A Derivation of the Rules of Voice-Leading from Perceptual Principles”, 2001 / [</a:t>
            </a:r>
            <a:r>
              <a:rPr lang="ru-RU" sz="1100" dirty="0" err="1"/>
              <a:t>Электронныи</a:t>
            </a:r>
            <a:r>
              <a:rPr lang="en-US" sz="1100" dirty="0"/>
              <a:t>̆ </a:t>
            </a:r>
            <a:r>
              <a:rPr lang="ru-RU" sz="1100" dirty="0"/>
              <a:t>ресурс</a:t>
            </a:r>
            <a:r>
              <a:rPr lang="en-US" sz="1100" dirty="0"/>
              <a:t>] // URL: </a:t>
            </a: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https://www.researchgate.net/figure/Frequency-of-occurrence-of-melodic-intervals-in-notated-sources-for-folk-and-popular_fig6_215646542</a:t>
            </a:r>
            <a:r>
              <a:rPr lang="en-US" sz="1100" dirty="0"/>
              <a:t> (</a:t>
            </a:r>
            <a:r>
              <a:rPr lang="ru-RU" sz="1100" dirty="0"/>
              <a:t>дата обращения</a:t>
            </a:r>
            <a:r>
              <a:rPr lang="en-US" sz="1100" dirty="0"/>
              <a:t> - 20 </a:t>
            </a:r>
            <a:r>
              <a:rPr lang="ru-RU" sz="1100" dirty="0"/>
              <a:t>апреля</a:t>
            </a:r>
            <a:r>
              <a:rPr lang="en-US" sz="1100" dirty="0"/>
              <a:t> 2024)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 err="1"/>
              <a:t>Dorien</a:t>
            </a:r>
            <a:r>
              <a:rPr lang="en-US" sz="1100" dirty="0"/>
              <a:t> </a:t>
            </a:r>
            <a:r>
              <a:rPr lang="en-US" sz="1100" dirty="0" err="1"/>
              <a:t>Herremans</a:t>
            </a:r>
            <a:r>
              <a:rPr lang="en-US" sz="1100" dirty="0"/>
              <a:t>, Ching-Hua </a:t>
            </a:r>
            <a:r>
              <a:rPr lang="en-US" sz="1100" dirty="0" err="1"/>
              <a:t>Chuan</a:t>
            </a:r>
            <a:r>
              <a:rPr lang="en-US" sz="1100" dirty="0"/>
              <a:t>, Elaine Chew, “Functional Taxonomy of Music Generation Systems” 2017.  [</a:t>
            </a:r>
            <a:r>
              <a:rPr lang="en-US" sz="1100" dirty="0" err="1"/>
              <a:t>Электронныи</a:t>
            </a:r>
            <a:r>
              <a:rPr lang="en-US" sz="1100" dirty="0"/>
              <a:t>̆ </a:t>
            </a:r>
            <a:r>
              <a:rPr lang="en-US" sz="1100" dirty="0" err="1"/>
              <a:t>ресурс</a:t>
            </a:r>
            <a:r>
              <a:rPr lang="en-US" sz="1100" dirty="0"/>
              <a:t>]. // URL: </a:t>
            </a: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https://dl.acm.org/doi/abs/10.1145/3108242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S. A. Hedges, "Dice music in the eighteenth century", Music Lett., vol. 59, pp. 180-187, 1978.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F. P. Brooks, A. L. Hopkins, P. G. Neumann and W. V. Wright, "An experiment in musical composition", IRE Trans. Electron. </a:t>
            </a:r>
            <a:r>
              <a:rPr lang="en-US" sz="1100" dirty="0" err="1"/>
              <a:t>Comput</a:t>
            </a:r>
            <a:r>
              <a:rPr lang="en-US" sz="1100" dirty="0"/>
              <a:t>., vol. EC-5, pp. 175-182, Sep. 1956.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ru-RU" sz="1100" dirty="0"/>
              <a:t>Генетический алгоритм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/Генетический_алгоритм</a:t>
            </a:r>
            <a:r>
              <a:rPr lang="ru-RU" sz="1100" dirty="0"/>
              <a:t> (дата обращения - 23 апреля 2024)</a:t>
            </a:r>
            <a:endParaRPr lang="ru-KZ" sz="1100" dirty="0"/>
          </a:p>
          <a:p>
            <a:pPr>
              <a:spcBef>
                <a:spcPts val="300"/>
              </a:spcBef>
            </a:pPr>
            <a:endParaRPr lang="ru-RU" sz="11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1431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Мельник Всеволод Константинович</a:t>
            </a:r>
          </a:p>
          <a:p>
            <a:pPr algn="ctr"/>
            <a:r>
              <a:rPr lang="ru-RU" sz="2000" dirty="0"/>
              <a:t>Клиент-серверное мобильное приложение для синтеза аранжировок музыкальных произведений</a:t>
            </a:r>
            <a:endParaRPr lang="en-US" sz="2000" dirty="0"/>
          </a:p>
          <a:p>
            <a:pPr algn="ctr"/>
            <a:r>
              <a:rPr lang="en-US" sz="2000" dirty="0" err="1"/>
              <a:t>vkmelnik@edu.hse.ru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61153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Описание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06511"/>
            <a:ext cx="5074238" cy="3393234"/>
          </a:xfrm>
        </p:spPr>
        <p:txBody>
          <a:bodyPr>
            <a:normAutofit/>
          </a:bodyPr>
          <a:lstStyle/>
          <a:p>
            <a:r>
              <a:rPr lang="ru-RU" sz="1600" dirty="0"/>
              <a:t>Предполагается создание программы, </a:t>
            </a:r>
            <a:r>
              <a:rPr lang="ru-RU" sz="1600" dirty="0" err="1"/>
              <a:t>состоящеи</a:t>
            </a:r>
            <a:r>
              <a:rPr lang="ru-RU" sz="1600" dirty="0"/>
              <a:t>̆ из </a:t>
            </a:r>
            <a:r>
              <a:rPr lang="ru-RU" sz="1600" dirty="0" err="1"/>
              <a:t>сервернои</a:t>
            </a:r>
            <a:r>
              <a:rPr lang="ru-RU" sz="1600" dirty="0"/>
              <a:t>̆ части, и приложения для платформы </a:t>
            </a:r>
            <a:r>
              <a:rPr lang="en" sz="1600" dirty="0"/>
              <a:t>Apple IOS, </a:t>
            </a:r>
            <a:r>
              <a:rPr lang="ru-RU" sz="1600" dirty="0" err="1"/>
              <a:t>предоставляющеи</a:t>
            </a:r>
            <a:r>
              <a:rPr lang="ru-RU" sz="1600" dirty="0"/>
              <a:t>̆ пользователю инструменты для создания аранжировки </a:t>
            </a:r>
            <a:r>
              <a:rPr lang="ru-RU" sz="1600" dirty="0" err="1"/>
              <a:t>музыкальнои</a:t>
            </a:r>
            <a:r>
              <a:rPr lang="ru-RU" sz="1600" dirty="0"/>
              <a:t>̆ композиции на основе </a:t>
            </a:r>
            <a:r>
              <a:rPr lang="ru-RU" sz="1600" dirty="0" err="1"/>
              <a:t>придуманнои</a:t>
            </a:r>
            <a:r>
              <a:rPr lang="ru-RU" sz="1600" dirty="0"/>
              <a:t>̆ пользователем мелодии. </a:t>
            </a:r>
          </a:p>
          <a:p>
            <a:r>
              <a:rPr lang="ru-RU" sz="1600" dirty="0"/>
              <a:t>Под созданием аранжировки предполагается: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Синтез вариаций </a:t>
            </a:r>
            <a:r>
              <a:rPr lang="ru-RU" sz="1600" dirty="0" err="1"/>
              <a:t>даннои</a:t>
            </a:r>
            <a:r>
              <a:rPr lang="ru-RU" sz="1600" dirty="0"/>
              <a:t>̆ мелодии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Синтез гармонии под заданную мелодию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Подбор подходящего ритмического рисунка для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Транспонирование мелодии в другие лады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15925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3CCBA4-EA8C-15D4-98FE-157AAFAD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92" y="3289168"/>
            <a:ext cx="5074238" cy="234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Основные термины, понятия и определения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299572"/>
            <a:ext cx="4957653" cy="4009708"/>
          </a:xfrm>
        </p:spPr>
        <p:txBody>
          <a:bodyPr>
            <a:noAutofit/>
          </a:bodyPr>
          <a:lstStyle/>
          <a:p>
            <a:r>
              <a:rPr lang="ru-RU" b="1" dirty="0"/>
              <a:t>Мелодия</a:t>
            </a:r>
            <a:r>
              <a:rPr lang="ru-RU" dirty="0"/>
              <a:t> - один голос </a:t>
            </a:r>
            <a:r>
              <a:rPr lang="ru-RU" dirty="0" err="1"/>
              <a:t>музыкальнои</a:t>
            </a:r>
            <a:r>
              <a:rPr lang="ru-RU" dirty="0"/>
              <a:t>̆ фактуры, </a:t>
            </a:r>
            <a:r>
              <a:rPr lang="ru-RU" dirty="0" err="1"/>
              <a:t>которыи</a:t>
            </a:r>
            <a:r>
              <a:rPr lang="ru-RU" dirty="0"/>
              <a:t>̆ трактуется в теории музыки и непосредственно воспринимается слухом как композиционно-техническое целое. </a:t>
            </a:r>
          </a:p>
          <a:p>
            <a:r>
              <a:rPr lang="ru-RU" b="1" dirty="0"/>
              <a:t>Музыкальная композиция (далее - композиция) </a:t>
            </a:r>
            <a:r>
              <a:rPr lang="ru-RU" dirty="0"/>
              <a:t>- категория музыковедения и </a:t>
            </a:r>
            <a:r>
              <a:rPr lang="ru-RU" dirty="0" err="1"/>
              <a:t>музыкальнои</a:t>
            </a:r>
            <a:r>
              <a:rPr lang="ru-RU" dirty="0"/>
              <a:t>̆ эстетики, характеризующая предметное воплощение музыки в виде выработанного и </a:t>
            </a:r>
            <a:r>
              <a:rPr lang="ru-RU" dirty="0" err="1"/>
              <a:t>завершённого</a:t>
            </a:r>
            <a:r>
              <a:rPr lang="ru-RU" dirty="0"/>
              <a:t> в себе музыкального произведения. </a:t>
            </a:r>
          </a:p>
          <a:p>
            <a:r>
              <a:rPr lang="ru-RU" b="1" dirty="0"/>
              <a:t>Аранжировка</a:t>
            </a:r>
            <a:r>
              <a:rPr lang="ru-RU" dirty="0"/>
              <a:t> - модификация, адаптация, изменение нотного текста музыкального произведения для исполнения его иным, чем в оригинале, составом инструментов </a:t>
            </a:r>
          </a:p>
          <a:p>
            <a:r>
              <a:rPr lang="ru-RU" b="1" dirty="0"/>
              <a:t>Нота</a:t>
            </a:r>
            <a:r>
              <a:rPr lang="ru-RU" dirty="0"/>
              <a:t> - графическое обозначение музыкальных звуков. Также используется как синоним к музыкальным звукам. </a:t>
            </a:r>
          </a:p>
          <a:p>
            <a:r>
              <a:rPr lang="ru-RU" b="1" dirty="0"/>
              <a:t>Интервал</a:t>
            </a:r>
            <a:r>
              <a:rPr lang="ru-RU" dirty="0"/>
              <a:t> - соотношение двух музыкальных звуков по их высоте.</a:t>
            </a:r>
          </a:p>
          <a:p>
            <a:r>
              <a:rPr lang="ru-RU" b="1" dirty="0"/>
              <a:t>Аккорд</a:t>
            </a:r>
            <a:r>
              <a:rPr lang="ru-RU" dirty="0"/>
              <a:t> - одновременное сочетание </a:t>
            </a:r>
            <a:r>
              <a:rPr lang="ru-RU" dirty="0" err="1"/>
              <a:t>трёх</a:t>
            </a:r>
            <a:r>
              <a:rPr lang="ru-RU" dirty="0"/>
              <a:t> и более музыкальных звуков </a:t>
            </a:r>
            <a:r>
              <a:rPr lang="ru-RU" dirty="0" err="1"/>
              <a:t>разнои</a:t>
            </a:r>
            <a:r>
              <a:rPr lang="ru-RU" dirty="0"/>
              <a:t>̆ высоты (точнее, разных высотных классов), воспринимаемое слухом как </a:t>
            </a:r>
            <a:r>
              <a:rPr lang="ru-RU" dirty="0" err="1"/>
              <a:t>целостныи</a:t>
            </a:r>
            <a:r>
              <a:rPr lang="ru-RU" dirty="0"/>
              <a:t>̆ элемент </a:t>
            </a:r>
            <a:r>
              <a:rPr lang="ru-RU" dirty="0" err="1"/>
              <a:t>звуковысотнои</a:t>
            </a:r>
            <a:r>
              <a:rPr lang="ru-RU" dirty="0"/>
              <a:t>̆ вертикали.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B211C4D-5148-0B02-DB7B-BFCBD46630A3}"/>
              </a:ext>
            </a:extLst>
          </p:cNvPr>
          <p:cNvSpPr txBox="1">
            <a:spLocks/>
          </p:cNvSpPr>
          <p:nvPr/>
        </p:nvSpPr>
        <p:spPr>
          <a:xfrm>
            <a:off x="5817870" y="2299572"/>
            <a:ext cx="5924186" cy="4009708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Арпеджио</a:t>
            </a:r>
            <a:r>
              <a:rPr lang="ru-RU" dirty="0"/>
              <a:t> - способ исполнения аккордов, при котором звуки аккорда берутся последовательно один за другим </a:t>
            </a:r>
          </a:p>
          <a:p>
            <a:r>
              <a:rPr lang="ru-RU" b="1" dirty="0"/>
              <a:t>Гармония</a:t>
            </a:r>
            <a:r>
              <a:rPr lang="ru-RU" dirty="0"/>
              <a:t> - в </a:t>
            </a:r>
            <a:r>
              <a:rPr lang="ru-RU" dirty="0" err="1"/>
              <a:t>даннои</a:t>
            </a:r>
            <a:r>
              <a:rPr lang="ru-RU" dirty="0"/>
              <a:t>̆ презентации - </a:t>
            </a:r>
            <a:r>
              <a:rPr lang="ru-RU" dirty="0" err="1"/>
              <a:t>звуковысотная</a:t>
            </a:r>
            <a:r>
              <a:rPr lang="ru-RU" dirty="0"/>
              <a:t> организация музыки — как </a:t>
            </a:r>
            <a:r>
              <a:rPr lang="ru-RU" dirty="0" err="1"/>
              <a:t>многоголоснои</a:t>
            </a:r>
            <a:r>
              <a:rPr lang="ru-RU" dirty="0"/>
              <a:t>̆, так и </a:t>
            </a:r>
            <a:r>
              <a:rPr lang="ru-RU" dirty="0" err="1"/>
              <a:t>одноголоснои</a:t>
            </a:r>
            <a:r>
              <a:rPr lang="ru-RU" dirty="0"/>
              <a:t>̆. </a:t>
            </a:r>
          </a:p>
          <a:p>
            <a:r>
              <a:rPr lang="ru-RU" b="1" dirty="0"/>
              <a:t>Лад</a:t>
            </a:r>
            <a:r>
              <a:rPr lang="ru-RU" dirty="0"/>
              <a:t> - последовательность звуков, расположенных по высоте в восходящем или нисходящем порядке. Отдельные звуки в таком ряду в теории музыки именуются ступенями. </a:t>
            </a:r>
          </a:p>
          <a:p>
            <a:r>
              <a:rPr lang="en" b="1" dirty="0"/>
              <a:t>IOS</a:t>
            </a:r>
            <a:r>
              <a:rPr lang="en" dirty="0"/>
              <a:t> - </a:t>
            </a:r>
            <a:r>
              <a:rPr lang="ru-RU" dirty="0"/>
              <a:t>мобильная операционная система для смартфонов, электронных планшетов, носимых </a:t>
            </a:r>
            <a:r>
              <a:rPr lang="ru-RU" dirty="0" err="1"/>
              <a:t>проигрывателеи</a:t>
            </a:r>
            <a:r>
              <a:rPr lang="ru-RU" dirty="0"/>
              <a:t>̆, разрабатываемая и выпускаемая </a:t>
            </a:r>
            <a:r>
              <a:rPr lang="ru-RU" dirty="0" err="1"/>
              <a:t>американскои</a:t>
            </a:r>
            <a:r>
              <a:rPr lang="ru-RU" dirty="0"/>
              <a:t>̆ </a:t>
            </a:r>
            <a:r>
              <a:rPr lang="ru-RU" dirty="0" err="1"/>
              <a:t>компаниеи</a:t>
            </a:r>
            <a:r>
              <a:rPr lang="ru-RU" dirty="0"/>
              <a:t>̆ </a:t>
            </a:r>
            <a:r>
              <a:rPr lang="en" dirty="0"/>
              <a:t>Apple. </a:t>
            </a:r>
          </a:p>
          <a:p>
            <a:r>
              <a:rPr lang="en" b="1" dirty="0"/>
              <a:t>MIDI</a:t>
            </a:r>
            <a:r>
              <a:rPr lang="en" dirty="0"/>
              <a:t> - </a:t>
            </a:r>
            <a:r>
              <a:rPr lang="ru-RU" dirty="0"/>
              <a:t>стандарт </a:t>
            </a:r>
            <a:r>
              <a:rPr lang="ru-RU" dirty="0" err="1"/>
              <a:t>цифровои</a:t>
            </a:r>
            <a:r>
              <a:rPr lang="ru-RU" dirty="0"/>
              <a:t>̆ звукозаписи на формат обмена данными (</a:t>
            </a:r>
            <a:r>
              <a:rPr lang="ru-RU" dirty="0" err="1"/>
              <a:t>интерфейс</a:t>
            </a:r>
            <a:r>
              <a:rPr lang="ru-RU" dirty="0"/>
              <a:t>) между электронными музыкальными инструментами.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Актуальность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9110" y="2516822"/>
            <a:ext cx="7632835" cy="4048569"/>
          </a:xfrm>
        </p:spPr>
        <p:txBody>
          <a:bodyPr>
            <a:normAutofit/>
          </a:bodyPr>
          <a:lstStyle/>
          <a:p>
            <a:r>
              <a:rPr lang="ru-RU" sz="1600" dirty="0"/>
              <a:t>На </a:t>
            </a:r>
            <a:r>
              <a:rPr lang="ru-RU" sz="1600" dirty="0" err="1"/>
              <a:t>данныи</a:t>
            </a:r>
            <a:r>
              <a:rPr lang="ru-RU" sz="1600" dirty="0"/>
              <a:t>̆ момент всё большую популярность набирает занятие </a:t>
            </a:r>
            <a:r>
              <a:rPr lang="ru-RU" sz="1600" dirty="0" err="1"/>
              <a:t>музыкои</a:t>
            </a:r>
            <a:r>
              <a:rPr lang="ru-RU" sz="1600" dirty="0"/>
              <a:t>̆. Многие люди изучают её с целью написания собственных композиций, как для проведения досуга, так и в качестве </a:t>
            </a:r>
            <a:r>
              <a:rPr lang="ru-RU" sz="1600" dirty="0" err="1"/>
              <a:t>основнои</a:t>
            </a:r>
            <a:r>
              <a:rPr lang="ru-RU" sz="1600" dirty="0"/>
              <a:t>̆ профессиональной̆ деятельности. </a:t>
            </a:r>
          </a:p>
          <a:p>
            <a:r>
              <a:rPr lang="ru-RU" sz="1600" b="1" dirty="0"/>
              <a:t>Основная аудитория </a:t>
            </a:r>
            <a:r>
              <a:rPr lang="ru-RU" sz="1600" dirty="0"/>
              <a:t>- люди, которые занимаются </a:t>
            </a:r>
            <a:r>
              <a:rPr lang="ru-RU" sz="1600" dirty="0" err="1"/>
              <a:t>музыкои</a:t>
            </a:r>
            <a:r>
              <a:rPr lang="ru-RU" sz="1600" dirty="0"/>
              <a:t>̆ недавно и обладают базовыми знаниями теории и навыками игры на каком-либо музыкальном инструменте. </a:t>
            </a:r>
          </a:p>
          <a:p>
            <a:r>
              <a:rPr lang="ru-RU" sz="1600" dirty="0"/>
              <a:t>Так же приложение будет полезно и для более опытных музыкантов.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8338A4-FEB5-39E7-E264-D2985594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7" y="2260711"/>
            <a:ext cx="3262234" cy="36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Цель и задачи ВКР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10752663" cy="3666807"/>
          </a:xfrm>
        </p:spPr>
        <p:txBody>
          <a:bodyPr>
            <a:normAutofit/>
          </a:bodyPr>
          <a:lstStyle/>
          <a:p>
            <a:r>
              <a:rPr lang="ru-RU" sz="1400" i="1" dirty="0"/>
              <a:t>Цель работы</a:t>
            </a:r>
            <a:r>
              <a:rPr lang="ru-RU" sz="1400" dirty="0"/>
              <a:t> – разработать приложение для генерации частей аранжировок музыкальных произведений</a:t>
            </a:r>
          </a:p>
          <a:p>
            <a:r>
              <a:rPr lang="ru-RU" sz="1400" i="1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Исследовать разработанные на данный момент алгоритмы и модели машинного обучения, применяемые для создания и изменения музыкальных композиций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Исследовать разработанные на данный момент технологии рендера различных видов музыкальной записи и создания </a:t>
            </a:r>
            <a:r>
              <a:rPr lang="en" sz="1400" dirty="0"/>
              <a:t>MIDI-</a:t>
            </a:r>
            <a:r>
              <a:rPr lang="ru-RU" sz="1400" dirty="0"/>
              <a:t>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вариаций мелодии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вариаций 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подходящих аккордовых последовательностей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архитектуру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редактор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функционал воспроизведения полученных частей аранжировки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783FA78-71EA-50A0-2AC0-4F18640ED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44566"/>
              </p:ext>
            </p:extLst>
          </p:nvPr>
        </p:nvGraphicFramePr>
        <p:xfrm>
          <a:off x="585897" y="2224815"/>
          <a:ext cx="9289623" cy="3694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65316">
                  <a:extLst>
                    <a:ext uri="{9D8B030D-6E8A-4147-A177-3AD203B41FA5}">
                      <a16:colId xmlns:a16="http://schemas.microsoft.com/office/drawing/2014/main" val="3453228344"/>
                    </a:ext>
                  </a:extLst>
                </a:gridCol>
                <a:gridCol w="1141003">
                  <a:extLst>
                    <a:ext uri="{9D8B030D-6E8A-4147-A177-3AD203B41FA5}">
                      <a16:colId xmlns:a16="http://schemas.microsoft.com/office/drawing/2014/main" val="1405700573"/>
                    </a:ext>
                  </a:extLst>
                </a:gridCol>
                <a:gridCol w="1286286">
                  <a:extLst>
                    <a:ext uri="{9D8B030D-6E8A-4147-A177-3AD203B41FA5}">
                      <a16:colId xmlns:a16="http://schemas.microsoft.com/office/drawing/2014/main" val="1829698738"/>
                    </a:ext>
                  </a:extLst>
                </a:gridCol>
                <a:gridCol w="1074204">
                  <a:extLst>
                    <a:ext uri="{9D8B030D-6E8A-4147-A177-3AD203B41FA5}">
                      <a16:colId xmlns:a16="http://schemas.microsoft.com/office/drawing/2014/main" val="428787510"/>
                    </a:ext>
                  </a:extLst>
                </a:gridCol>
                <a:gridCol w="1159674">
                  <a:extLst>
                    <a:ext uri="{9D8B030D-6E8A-4147-A177-3AD203B41FA5}">
                      <a16:colId xmlns:a16="http://schemas.microsoft.com/office/drawing/2014/main" val="375246528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24872214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1992504626"/>
                    </a:ext>
                  </a:extLst>
                </a:gridCol>
              </a:tblGrid>
              <a:tr h="321685">
                <a:tc>
                  <a:txBody>
                    <a:bodyPr/>
                    <a:lstStyle/>
                    <a:p>
                      <a:br>
                        <a:rPr lang="ru-KZ" sz="1400" dirty="0">
                          <a:effectLst/>
                        </a:rPr>
                      </a:br>
                      <a:endParaRPr lang="ru-KZ" sz="14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 err="1">
                          <a:solidFill>
                            <a:srgbClr val="FFFFFF"/>
                          </a:solidFill>
                          <a:effectLst/>
                        </a:rPr>
                        <a:t>Autochords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FFFFFF"/>
                          </a:solidFill>
                          <a:effectLst/>
                        </a:rPr>
                        <a:t>Chord Suggester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FFFFFF"/>
                          </a:solidFill>
                          <a:effectLst/>
                        </a:rPr>
                        <a:t>Cthulhu</a:t>
                      </a:r>
                      <a:endParaRPr lang="en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FFFFFF"/>
                          </a:solidFill>
                          <a:effectLst/>
                        </a:rPr>
                        <a:t>AIVA</a:t>
                      </a:r>
                      <a:endParaRPr lang="en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dirty="0">
                          <a:solidFill>
                            <a:srgbClr val="FFFFFF"/>
                          </a:solidFill>
                          <a:effectLst/>
                        </a:rPr>
                        <a:t>Amadeus Code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ru-KZ" sz="1400" dirty="0">
                          <a:effectLst/>
                        </a:rPr>
                      </a:br>
                      <a:endParaRPr lang="ru-KZ" sz="14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2153"/>
                  </a:ext>
                </a:extLst>
              </a:tr>
              <a:tr h="283926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аккордов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494379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ритма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624203"/>
                  </a:ext>
                </a:extLst>
              </a:tr>
              <a:tr h="338879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аранжировки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458713"/>
                  </a:ext>
                </a:extLst>
              </a:tr>
              <a:tr h="483478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Результат может быть прочитан человеком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37181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 err="1">
                          <a:solidFill>
                            <a:srgbClr val="FFFFFF"/>
                          </a:solidFill>
                          <a:effectLst/>
                        </a:rPr>
                        <a:t>Распознование</a:t>
                      </a:r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 мелодии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959050"/>
                  </a:ext>
                </a:extLst>
              </a:tr>
              <a:tr h="283926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Экспорт в 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MIDI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17725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основана на данной пользователем мелодии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33126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Воспроизведение результата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16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b="1" dirty="0"/>
              <a:t>Серверная часть</a:t>
            </a:r>
            <a:r>
              <a:rPr lang="ru-RU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Подбор аккордов к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в рамках выбранного музыкального стиля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Проверка мелодии на предмет гармонических ошибок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Транспонирование в другие лады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Генерация вариаций мелодии в рамках выбранного музыкального стиля, с изменением порядка нот, их </a:t>
            </a:r>
            <a:r>
              <a:rPr lang="ru-RU" sz="1600" dirty="0" err="1"/>
              <a:t>длительностеи</a:t>
            </a:r>
            <a:r>
              <a:rPr lang="ru-RU" sz="1600" dirty="0"/>
              <a:t>̆, </a:t>
            </a:r>
            <a:r>
              <a:rPr lang="ru-RU" sz="1600" dirty="0" err="1"/>
              <a:t>приёмов</a:t>
            </a:r>
            <a:r>
              <a:rPr lang="ru-RU" sz="1600" dirty="0"/>
              <a:t> игры и других характеристик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Генерация подходящих ритмических рисунков и барабанных партий к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в выбранном стиле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b="1" dirty="0"/>
              <a:t>Мобильное приложение</a:t>
            </a:r>
            <a:r>
              <a:rPr lang="ru-RU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Распознание мелодии по данным с микрофона (включает в себя распознание высоты 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длительности сыгранных нот)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Отрисовка сыгранных пользователем и синтезированных </a:t>
            </a:r>
            <a:r>
              <a:rPr lang="ru-RU" sz="1600" dirty="0" err="1"/>
              <a:t>программои</a:t>
            </a:r>
            <a:r>
              <a:rPr lang="ru-RU" sz="1600" dirty="0"/>
              <a:t>̆ нот в виде </a:t>
            </a:r>
            <a:r>
              <a:rPr lang="en-US" sz="1600" dirty="0"/>
              <a:t>Piano Roll.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Редактирование </a:t>
            </a:r>
            <a:r>
              <a:rPr lang="ru-RU" sz="1600" dirty="0" err="1"/>
              <a:t>полученнои</a:t>
            </a:r>
            <a:r>
              <a:rPr lang="ru-RU" sz="1600" dirty="0"/>
              <a:t>̆ записи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Применение к </a:t>
            </a:r>
            <a:r>
              <a:rPr lang="ru-RU" sz="1600" dirty="0" err="1"/>
              <a:t>записаннои</a:t>
            </a:r>
            <a:r>
              <a:rPr lang="ru-RU" sz="1600" dirty="0"/>
              <a:t>̆ мелодии алгоритмов, реализованных на сервере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Воспроизведение записи виртуальными музыкальными инструментами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Сохранение </a:t>
            </a:r>
            <a:r>
              <a:rPr lang="ru-RU" sz="1600" dirty="0" err="1"/>
              <a:t>полученнои</a:t>
            </a:r>
            <a:r>
              <a:rPr lang="ru-RU" sz="1600" dirty="0"/>
              <a:t>̆ записи на </a:t>
            </a:r>
            <a:r>
              <a:rPr lang="ru-RU" sz="1600" dirty="0" err="1"/>
              <a:t>устройстве</a:t>
            </a:r>
            <a:r>
              <a:rPr lang="ru-RU" sz="1600" dirty="0"/>
              <a:t> или на сервере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Экспорт записи в формате </a:t>
            </a:r>
            <a:r>
              <a:rPr lang="en" sz="1600" dirty="0"/>
              <a:t>MIDI</a:t>
            </a:r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247866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Анализ и выбор моделей, методов и алгоритмов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1431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476CAB-1405-425E-44AE-BA4A5CA30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dirty="0"/>
              <a:t>Основные методы генерации музыки делятся 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алгоритмы, основанные на правилах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эволюционные алгоритмы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алгоритмы машинного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гибридные алгоритмы</a:t>
            </a:r>
            <a:endParaRPr lang="en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3174</TotalTime>
  <Words>1940</Words>
  <Application>Microsoft Macintosh PowerPoint</Application>
  <PresentationFormat>Широкоэкранный</PresentationFormat>
  <Paragraphs>246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HSE Sans</vt:lpstr>
      <vt:lpstr>Office Theme</vt:lpstr>
      <vt:lpstr>Клиент-серверное мобильное приложение для синтеза аранжировок музыкальных произведений Client-Server Mobile Application for Synthesizing Arrangements for Musical Compositions</vt:lpstr>
      <vt:lpstr>Описание предметной области</vt:lpstr>
      <vt:lpstr>Основные термины, понятия и определения</vt:lpstr>
      <vt:lpstr>Актуальность</vt:lpstr>
      <vt:lpstr>Цель и задачи ВКР</vt:lpstr>
      <vt:lpstr>Анализ существующих решений</vt:lpstr>
      <vt:lpstr>Функциональные требования</vt:lpstr>
      <vt:lpstr>Функциональные требования</vt:lpstr>
      <vt:lpstr>Анализ и выбор моделей, методов и алгоритмов</vt:lpstr>
      <vt:lpstr>Алгоритмы генерации вариаций мелодии</vt:lpstr>
      <vt:lpstr>Технологии и инструменты реализации</vt:lpstr>
      <vt:lpstr>Архитектура приложения</vt:lpstr>
      <vt:lpstr>Презентация PowerPoint</vt:lpstr>
      <vt:lpstr>Презентация PowerPoint</vt:lpstr>
      <vt:lpstr>Основные результаты работы</vt:lpstr>
      <vt:lpstr>Практическая значимость</vt:lpstr>
      <vt:lpstr>Пути дальнейшего развития Вашей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Microsoft Office User</cp:lastModifiedBy>
  <cp:revision>37</cp:revision>
  <cp:lastPrinted>2021-11-11T13:08:42Z</cp:lastPrinted>
  <dcterms:created xsi:type="dcterms:W3CDTF">2021-11-11T08:52:47Z</dcterms:created>
  <dcterms:modified xsi:type="dcterms:W3CDTF">2024-04-24T09:38:42Z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